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C690F-1548-4D3C-990A-16C9D67BEA80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0E934-25FD-4273-80DD-B9CA3C5081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A7F79-924F-4192-BCC8-98ED241CE765}" type="slidenum">
              <a:rPr lang="ru-RU"/>
              <a:pPr/>
              <a:t>6</a:t>
            </a:fld>
            <a:endParaRPr lang="ru-RU"/>
          </a:p>
        </p:txBody>
      </p:sp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3852" y="8685331"/>
            <a:ext cx="297254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78777EA-9D68-45E3-AA31-548DA530B825}" type="slidenum">
              <a:rPr lang="ru-RU" sz="1200" b="0">
                <a:effectLst/>
              </a:rPr>
              <a:pPr algn="r" eaLnBrk="1" hangingPunct="1"/>
              <a:t>6</a:t>
            </a:fld>
            <a:endParaRPr lang="ru-RU" sz="1200" b="0">
              <a:effectLst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38EFF3-5B10-4EE1-ACB6-3F6C5EED10FA}" type="datetimeFigureOut">
              <a:rPr lang="ru-RU" smtClean="0"/>
              <a:t>21.08.2011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5C6C08-DF97-42CC-BAFD-193B31CC3C38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Специфика работы учителя с примерными программами</a:t>
            </a:r>
          </a:p>
          <a:p>
            <a:r>
              <a:rPr lang="ru-RU" sz="1600" dirty="0" smtClean="0"/>
              <a:t>в рамках нового ФГОС</a:t>
            </a:r>
          </a:p>
          <a:p>
            <a:endParaRPr lang="ru-RU" sz="1600" dirty="0"/>
          </a:p>
          <a:p>
            <a:pPr algn="r"/>
            <a:r>
              <a:rPr lang="ru-RU" sz="1600" dirty="0" smtClean="0"/>
              <a:t>Подготовила: </a:t>
            </a:r>
            <a:r>
              <a:rPr lang="ru-RU" sz="1600" dirty="0" err="1" smtClean="0"/>
              <a:t>Наталухина</a:t>
            </a:r>
            <a:r>
              <a:rPr lang="ru-RU" sz="1600" dirty="0" smtClean="0"/>
              <a:t> Н. Н.</a:t>
            </a:r>
          </a:p>
          <a:p>
            <a:pPr algn="r"/>
            <a:r>
              <a:rPr lang="ru-RU" sz="1600" dirty="0"/>
              <a:t>у</a:t>
            </a:r>
            <a:r>
              <a:rPr lang="ru-RU" sz="1600" dirty="0" smtClean="0"/>
              <a:t>читель начальных классов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400" dirty="0" err="1" smtClean="0"/>
              <a:t>Агаповский</a:t>
            </a:r>
            <a:r>
              <a:rPr lang="ru-RU" sz="1400" dirty="0" smtClean="0"/>
              <a:t> район</a:t>
            </a:r>
            <a:br>
              <a:rPr lang="ru-RU" sz="1400" dirty="0" smtClean="0"/>
            </a:br>
            <a:r>
              <a:rPr lang="ru-RU" sz="1400" dirty="0"/>
              <a:t>М</a:t>
            </a:r>
            <a:r>
              <a:rPr lang="ru-RU" sz="1400" dirty="0" smtClean="0"/>
              <a:t>униципальное общеобразовательное учреждение</a:t>
            </a:r>
            <a:br>
              <a:rPr lang="ru-RU" sz="1400" dirty="0" smtClean="0"/>
            </a:br>
            <a:r>
              <a:rPr lang="ru-RU" sz="1400" dirty="0" smtClean="0"/>
              <a:t>Магнитная средняя школа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Основная образовательная программа образовательного учреждения содержит следующие разделы: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пояснительную записку;</a:t>
            </a:r>
          </a:p>
          <a:p>
            <a:r>
              <a:rPr lang="ru-RU" sz="1800" dirty="0" smtClean="0"/>
              <a:t>п</a:t>
            </a:r>
            <a:r>
              <a:rPr lang="ru-RU" sz="1800" dirty="0" smtClean="0"/>
              <a:t>ланируемые результаты освоения обучающимися основной образовательной программы начального общего образования;</a:t>
            </a:r>
          </a:p>
          <a:p>
            <a:r>
              <a:rPr lang="ru-RU" sz="1800" dirty="0" smtClean="0"/>
              <a:t>Базисный учебный план образовательного учреждения;</a:t>
            </a:r>
          </a:p>
          <a:p>
            <a:r>
              <a:rPr lang="ru-RU" sz="1800" dirty="0" smtClean="0"/>
              <a:t>Программу формирования универсальных учебных действий у обучающихся на ступени начального общего образования;</a:t>
            </a:r>
          </a:p>
          <a:p>
            <a:r>
              <a:rPr lang="ru-RU" sz="1800" dirty="0" smtClean="0"/>
              <a:t>Программы отдельных предметов, курсов;</a:t>
            </a:r>
          </a:p>
          <a:p>
            <a:r>
              <a:rPr lang="ru-RU" sz="1800" dirty="0" smtClean="0"/>
              <a:t>Программу духовно – нравственного развития, воспитания обучающихся на ступени начального общего образования;</a:t>
            </a:r>
          </a:p>
          <a:p>
            <a:r>
              <a:rPr lang="ru-RU" sz="1800" dirty="0" smtClean="0"/>
              <a:t>Программу формирования культуры здорового и безопасного образа жизни;</a:t>
            </a:r>
          </a:p>
          <a:p>
            <a:r>
              <a:rPr lang="ru-RU" sz="1800" dirty="0" smtClean="0"/>
              <a:t>Систему оценки достижения планируемых результатов освоения основной образовательной программы начального общего образования.</a:t>
            </a: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цель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Целью реализации основной образовательной программы начального общего образования является обеспечение планируемых результатов по достижению выпускником начальной общеобразовательной школы целевых установок, знаний, умений, навыков и компетенций, определяемых личностными, семейными, общественными, государственными возможностями ребёнка младшего школьного возраста, индивидуальными особенностями его развития и состояния здоровья.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  <a:solidFill>
            <a:srgbClr val="66FF33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Примерные программы:</a:t>
            </a:r>
            <a:br>
              <a:rPr lang="ru-RU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назначение и особенности</a:t>
            </a:r>
          </a:p>
        </p:txBody>
      </p:sp>
      <p:graphicFrame>
        <p:nvGraphicFramePr>
          <p:cNvPr id="1026" name="Organization Chart 2"/>
          <p:cNvGraphicFramePr>
            <a:graphicFrameLocks/>
          </p:cNvGraphicFramePr>
          <p:nvPr/>
        </p:nvGraphicFramePr>
        <p:xfrm>
          <a:off x="179388" y="2038350"/>
          <a:ext cx="8775700" cy="427037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Планируемые результаты освоения основной образовательной программы: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Личностные результаты – готовность и способность обучающихся к саморазвитию, </a:t>
            </a:r>
            <a:r>
              <a:rPr lang="ru-RU" sz="1800" dirty="0" err="1" smtClean="0"/>
              <a:t>сформированность</a:t>
            </a:r>
            <a:r>
              <a:rPr lang="ru-RU" sz="1800" dirty="0" smtClean="0"/>
              <a:t> мотивации к учению и познанию, ценностно-смысловые установки выпускников начальной школы, отражающие их индивидуально-личностные позиции, социальные компетенции, личностные качества;</a:t>
            </a:r>
          </a:p>
          <a:p>
            <a:r>
              <a:rPr lang="ru-RU" sz="1800" dirty="0" err="1" smtClean="0"/>
              <a:t>Метапредметные</a:t>
            </a:r>
            <a:r>
              <a:rPr lang="ru-RU" sz="1800" dirty="0" smtClean="0"/>
              <a:t> результаты – освоенные обучающимися универсальные учебные действия (познавательные, регулятивные и коммуникативные);</a:t>
            </a:r>
          </a:p>
          <a:p>
            <a:r>
              <a:rPr lang="ru-RU" sz="1800" dirty="0" smtClean="0"/>
              <a:t>Предметные результаты – освоенный обучающимися в ходе изучения учебных предметов опыт специфической для каждой предметной области деятельности по получению и применению нового знания, его преобразованию и применению, а также система основополагающих элементов научного знания, лежащая в основе современной научной картины мира.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EEE9-A62D-4DA8-AFC1-194996E65AE2}" type="slidenum">
              <a:rPr lang="ru-RU"/>
              <a:pPr/>
              <a:t>6</a:t>
            </a:fld>
            <a:endParaRPr lang="ru-RU"/>
          </a:p>
        </p:txBody>
      </p:sp>
      <p:sp>
        <p:nvSpPr>
          <p:cNvPr id="95234" name="Oval 23"/>
          <p:cNvSpPr>
            <a:spLocks noChangeArrowheads="1"/>
          </p:cNvSpPr>
          <p:nvPr/>
        </p:nvSpPr>
        <p:spPr bwMode="auto">
          <a:xfrm>
            <a:off x="827088" y="1989138"/>
            <a:ext cx="7632700" cy="4105275"/>
          </a:xfrm>
          <a:prstGeom prst="ellipse">
            <a:avLst/>
          </a:prstGeom>
          <a:solidFill>
            <a:srgbClr val="FFFF99"/>
          </a:solidFill>
          <a:ln w="14351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 eaLnBrk="1" hangingPunct="1"/>
            <a:endParaRPr lang="ru-RU" b="0">
              <a:effectLst/>
              <a:latin typeface="Tahoma" pitchFamily="34" charset="0"/>
            </a:endParaRPr>
          </a:p>
        </p:txBody>
      </p:sp>
      <p:graphicFrame>
        <p:nvGraphicFramePr>
          <p:cNvPr id="95235" name="Diagram 5"/>
          <p:cNvGraphicFramePr>
            <a:graphicFrameLocks noChangeAspect="1"/>
          </p:cNvGraphicFramePr>
          <p:nvPr>
            <p:ph idx="4294967295"/>
          </p:nvPr>
        </p:nvGraphicFramePr>
        <p:xfrm>
          <a:off x="1182688" y="2017713"/>
          <a:ext cx="7772400" cy="41148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95237" name="Rectangle 8"/>
          <p:cNvSpPr>
            <a:spLocks noChangeArrowheads="1"/>
          </p:cNvSpPr>
          <p:nvPr/>
        </p:nvSpPr>
        <p:spPr bwMode="auto">
          <a:xfrm>
            <a:off x="611188" y="1981200"/>
            <a:ext cx="8281987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3200">
              <a:effectLst/>
              <a:latin typeface="Tahoma" pitchFamily="34" charset="0"/>
            </a:endParaRPr>
          </a:p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3200">
              <a:effectLst/>
              <a:latin typeface="Tahoma" pitchFamily="34" charset="0"/>
            </a:endParaRPr>
          </a:p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3200">
              <a:effectLst/>
              <a:latin typeface="Tahoma" pitchFamily="34" charset="0"/>
            </a:endParaRPr>
          </a:p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3200">
              <a:effectLst/>
              <a:latin typeface="Tahoma" pitchFamily="34" charset="0"/>
            </a:endParaRPr>
          </a:p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3200">
              <a:effectLst/>
              <a:latin typeface="Tahoma" pitchFamily="34" charset="0"/>
            </a:endParaRPr>
          </a:p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3200">
              <a:effectLst/>
              <a:latin typeface="Tahoma" pitchFamily="34" charset="0"/>
            </a:endParaRPr>
          </a:p>
          <a:p>
            <a:pPr marL="609600" indent="-6096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3200">
                <a:effectLst/>
                <a:latin typeface="Tahoma" pitchFamily="34" charset="0"/>
              </a:rPr>
              <a:t> </a:t>
            </a:r>
            <a:endParaRPr lang="ru-RU" sz="1600">
              <a:effectLst/>
              <a:latin typeface="Tahoma" pitchFamily="34" charset="0"/>
            </a:endParaRPr>
          </a:p>
        </p:txBody>
      </p:sp>
      <p:graphicFrame>
        <p:nvGraphicFramePr>
          <p:cNvPr id="95238" name="Diagram 9"/>
          <p:cNvGraphicFramePr>
            <a:graphicFrameLocks noChangeAspect="1"/>
          </p:cNvGraphicFramePr>
          <p:nvPr/>
        </p:nvGraphicFramePr>
        <p:xfrm>
          <a:off x="323850" y="1628775"/>
          <a:ext cx="8569325" cy="5051425"/>
        </p:xfrm>
        <a:graphic>
          <a:graphicData uri="http://schemas.openxmlformats.org/drawingml/2006/compatibility">
            <com:legacyDrawing xmlns:com="http://schemas.openxmlformats.org/drawingml/2006/compatibility" spid="_x0000_s3076"/>
          </a:graphicData>
        </a:graphic>
      </p:graphicFrame>
      <p:sp>
        <p:nvSpPr>
          <p:cNvPr id="95240" name="Oval 18"/>
          <p:cNvSpPr>
            <a:spLocks noChangeArrowheads="1"/>
          </p:cNvSpPr>
          <p:nvPr/>
        </p:nvSpPr>
        <p:spPr bwMode="auto">
          <a:xfrm>
            <a:off x="1258888" y="3644900"/>
            <a:ext cx="3454400" cy="151288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r>
              <a:rPr lang="ru-RU" sz="28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</a:rPr>
              <a:t>К структуре основных </a:t>
            </a:r>
          </a:p>
          <a:p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</a:rPr>
              <a:t>образовательных программ</a:t>
            </a:r>
          </a:p>
        </p:txBody>
      </p:sp>
      <p:sp>
        <p:nvSpPr>
          <p:cNvPr id="95241" name="Oval 19"/>
          <p:cNvSpPr>
            <a:spLocks noChangeArrowheads="1"/>
          </p:cNvSpPr>
          <p:nvPr/>
        </p:nvSpPr>
        <p:spPr bwMode="auto">
          <a:xfrm>
            <a:off x="2916238" y="2205038"/>
            <a:ext cx="3454400" cy="1655762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r>
              <a:rPr lang="ru-RU" sz="28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r>
              <a:rPr lang="ru-RU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 результатам освоения</a:t>
            </a:r>
          </a:p>
          <a:p>
            <a:r>
              <a:rPr lang="ru-RU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основных</a:t>
            </a:r>
          </a:p>
          <a:p>
            <a:r>
              <a:rPr lang="ru-RU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образовательных программ</a:t>
            </a:r>
          </a:p>
        </p:txBody>
      </p:sp>
      <p:sp>
        <p:nvSpPr>
          <p:cNvPr id="95242" name="Oval 20"/>
          <p:cNvSpPr>
            <a:spLocks noChangeArrowheads="1"/>
          </p:cNvSpPr>
          <p:nvPr/>
        </p:nvSpPr>
        <p:spPr bwMode="auto">
          <a:xfrm>
            <a:off x="4643438" y="3716338"/>
            <a:ext cx="3454400" cy="165576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r>
              <a:rPr lang="ru-RU" sz="28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 условиям реализации</a:t>
            </a:r>
          </a:p>
          <a:p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основных</a:t>
            </a:r>
          </a:p>
          <a:p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образовательных программ</a:t>
            </a:r>
          </a:p>
        </p:txBody>
      </p:sp>
      <p:sp>
        <p:nvSpPr>
          <p:cNvPr id="95243" name="Rectangle 21"/>
          <p:cNvSpPr>
            <a:spLocks noChangeArrowheads="1"/>
          </p:cNvSpPr>
          <p:nvPr/>
        </p:nvSpPr>
        <p:spPr bwMode="auto">
          <a:xfrm>
            <a:off x="144463" y="388938"/>
            <a:ext cx="896461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/>
            <a:r>
              <a:rPr lang="ru-RU" sz="2000">
                <a:solidFill>
                  <a:schemeClr val="accent2"/>
                </a:solidFill>
                <a:effectLst/>
                <a:latin typeface="Verdana" pitchFamily="34" charset="0"/>
              </a:rPr>
              <a:t>Стандарты общего образования второго поколения содержат три компонента:</a:t>
            </a:r>
            <a:r>
              <a:rPr lang="ru-RU" b="0">
                <a:solidFill>
                  <a:schemeClr val="accent2"/>
                </a:solidFill>
                <a:effectLst/>
                <a:latin typeface="Verdana" pitchFamily="34" charset="0"/>
              </a:rPr>
              <a:t> </a:t>
            </a:r>
            <a:r>
              <a:rPr lang="ru-RU" sz="2800">
                <a:solidFill>
                  <a:schemeClr val="accent2"/>
                </a:solidFill>
                <a:effectLst/>
                <a:latin typeface="Tahoma" pitchFamily="34" charset="0"/>
              </a:rPr>
              <a:t>Тр + Тс + Ту – новая формула образовательных стандартов</a:t>
            </a:r>
            <a:r>
              <a:rPr lang="ru-RU" sz="2800">
                <a:solidFill>
                  <a:srgbClr val="FFCC00"/>
                </a:solidFill>
                <a:effectLst/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 animBg="1"/>
      <p:bldP spid="95241" grpId="0" animBg="1"/>
      <p:bldP spid="952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Отличия в деятельности учащихся в разных вариантах планирования примерной программы по окружающему миру 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характеристика</a:t>
                      </a:r>
                      <a:r>
                        <a:rPr lang="ru-RU" sz="1200" baseline="0" dirty="0" smtClean="0"/>
                        <a:t> деятельности в исходном варианте планирования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Характеристика деятельности в естественнонаучном варианте планирования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Животные, их разнообразие.</a:t>
                      </a:r>
                    </a:p>
                    <a:p>
                      <a:r>
                        <a:rPr lang="ru-RU" sz="1200" dirty="0" smtClean="0"/>
                        <a:t>Условия, необходимые для жизни животных (воздух, вода, тепло, пища).</a:t>
                      </a:r>
                    </a:p>
                    <a:p>
                      <a:r>
                        <a:rPr lang="ru-RU" sz="1200" dirty="0" smtClean="0"/>
                        <a:t>Насекомые, рыбы, птицы, звери, их отличия.</a:t>
                      </a:r>
                    </a:p>
                    <a:p>
                      <a:r>
                        <a:rPr lang="ru-RU" sz="1200" dirty="0" smtClean="0"/>
                        <a:t>Особенности питания разных животных (хищные, растительноядные, всеядные).</a:t>
                      </a:r>
                    </a:p>
                    <a:p>
                      <a:r>
                        <a:rPr lang="ru-RU" sz="1200" dirty="0" smtClean="0"/>
                        <a:t>Размножение животных (насекомые, птицы, рыбы, звери). Дикие и домашние животные. Роль животных в природе и в жизни людей, бережное отношение человека к животным. Животные родного края, названия, краткая характеристика на основе наблюдений.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Описывать</a:t>
                      </a:r>
                      <a:r>
                        <a:rPr lang="ru-RU" sz="1200" u="none" dirty="0" smtClean="0"/>
                        <a:t> внешний вид, характерные особенности представителей насекомых, рыб, птиц, зверей (на примере своей местности).</a:t>
                      </a:r>
                    </a:p>
                    <a:p>
                      <a:r>
                        <a:rPr lang="ru-RU" sz="1200" u="sng" dirty="0" smtClean="0"/>
                        <a:t>Характеризовать</a:t>
                      </a:r>
                      <a:r>
                        <a:rPr lang="ru-RU" sz="1200" u="none" dirty="0" smtClean="0"/>
                        <a:t> способы питания, размножения; условия необходимые для жизни животных.</a:t>
                      </a:r>
                    </a:p>
                    <a:p>
                      <a:r>
                        <a:rPr lang="ru-RU" sz="1200" u="sng" dirty="0" smtClean="0"/>
                        <a:t>Рассказывать</a:t>
                      </a:r>
                      <a:r>
                        <a:rPr lang="ru-RU" sz="1200" u="none" dirty="0" smtClean="0"/>
                        <a:t> о роли животных в природе и жизни людей (на примере своей местности).</a:t>
                      </a:r>
                    </a:p>
                    <a:p>
                      <a:r>
                        <a:rPr lang="ru-RU" sz="1200" u="sng" dirty="0" smtClean="0"/>
                        <a:t>Извлекать</a:t>
                      </a:r>
                      <a:r>
                        <a:rPr lang="ru-RU" sz="1200" u="none" dirty="0" smtClean="0"/>
                        <a:t>  (по заданию учителя) необходимую информацию из учебников и дополнительных источников знаний о растениях и животных</a:t>
                      </a:r>
                      <a:r>
                        <a:rPr lang="ru-RU" sz="1200" u="none" baseline="0" dirty="0" smtClean="0"/>
                        <a:t> своего региона, обсуждать полученные сведения.</a:t>
                      </a:r>
                      <a:endParaRPr lang="ru-RU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Сравнивать </a:t>
                      </a:r>
                      <a:r>
                        <a:rPr lang="ru-RU" sz="1200" u="none" dirty="0" smtClean="0"/>
                        <a:t> внешний вид и характерные особенности насекомых, рыб, птиц, зверей. Сравнивать способы питания,</a:t>
                      </a:r>
                      <a:r>
                        <a:rPr lang="ru-RU" sz="1200" u="none" baseline="0" dirty="0" smtClean="0"/>
                        <a:t> размножения, обмена информацией, характерных для животных.</a:t>
                      </a:r>
                    </a:p>
                    <a:p>
                      <a:r>
                        <a:rPr lang="ru-RU" sz="1200" u="sng" baseline="0" dirty="0" smtClean="0"/>
                        <a:t>Характеризовать</a:t>
                      </a:r>
                      <a:r>
                        <a:rPr lang="ru-RU" sz="1200" u="none" baseline="0" dirty="0" smtClean="0"/>
                        <a:t> условия, необходимые для жизни животных; роль животных в природе и в жизни людей.</a:t>
                      </a:r>
                    </a:p>
                    <a:p>
                      <a:r>
                        <a:rPr lang="ru-RU" sz="1200" u="sng" baseline="0" dirty="0" smtClean="0"/>
                        <a:t>Сравнивать и различать</a:t>
                      </a:r>
                      <a:r>
                        <a:rPr lang="ru-RU" sz="1200" u="none" baseline="0" dirty="0" smtClean="0"/>
                        <a:t> диких и домашних животных, характеризовать их роль в жизни человека.</a:t>
                      </a:r>
                    </a:p>
                    <a:p>
                      <a:r>
                        <a:rPr lang="ru-RU" sz="1200" u="sng" baseline="0" dirty="0" smtClean="0"/>
                        <a:t>Готовить</a:t>
                      </a:r>
                      <a:r>
                        <a:rPr lang="ru-RU" sz="1200" u="none" baseline="0" dirty="0" smtClean="0"/>
                        <a:t> доклады, рефераты и обсуждать полученные сведения.</a:t>
                      </a:r>
                      <a:endParaRPr lang="ru-RU" sz="1200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</TotalTime>
  <Words>588</Words>
  <Application>Microsoft Office PowerPoint</Application>
  <PresentationFormat>Экран (4:3)</PresentationFormat>
  <Paragraphs>84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Агаповский район Муниципальное общеобразовательное учреждение Магнитная средняя школа</vt:lpstr>
      <vt:lpstr>Основная образовательная программа образовательного учреждения содержит следующие разделы:</vt:lpstr>
      <vt:lpstr>Основная цель программы:</vt:lpstr>
      <vt:lpstr>Примерные программы: назначение и особенности</vt:lpstr>
      <vt:lpstr>Планируемые результаты освоения основной образовательной программы:</vt:lpstr>
      <vt:lpstr>Слайд 6</vt:lpstr>
      <vt:lpstr>Отличия в деятельности учащихся в разных вариантах планирования примерной программы по окружающему миру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Агаповский район Муниципальное общеобразовательное учреждение Магнитная средняя школа</dc:title>
  <dc:creator>USER</dc:creator>
  <cp:lastModifiedBy>USER</cp:lastModifiedBy>
  <cp:revision>9</cp:revision>
  <dcterms:created xsi:type="dcterms:W3CDTF">2011-08-21T17:39:50Z</dcterms:created>
  <dcterms:modified xsi:type="dcterms:W3CDTF">2011-08-21T19:08:19Z</dcterms:modified>
</cp:coreProperties>
</file>